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3"/>
    <p:restoredTop sz="94710"/>
  </p:normalViewPr>
  <p:slideViewPr>
    <p:cSldViewPr snapToGrid="0">
      <p:cViewPr varScale="1">
        <p:scale>
          <a:sx n="142" d="100"/>
          <a:sy n="142"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0D776-4CB5-A34D-B7CE-59327ACD9E1D}" type="datetimeFigureOut">
              <a:rPr kumimoji="1" lang="ja-JP" altLang="en-US" smtClean="0"/>
              <a:t>2024/8/24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2C14-0CCE-924E-B5D0-946E6F449D71}" type="slidenum">
              <a:rPr kumimoji="1" lang="ja-JP" altLang="en-US" smtClean="0"/>
              <a:t>‹#›</a:t>
            </a:fld>
            <a:endParaRPr kumimoji="1" lang="ja-JP" altLang="en-US"/>
          </a:p>
        </p:txBody>
      </p:sp>
    </p:spTree>
    <p:extLst>
      <p:ext uri="{BB962C8B-B14F-4D97-AF65-F5344CB8AC3E}">
        <p14:creationId xmlns:p14="http://schemas.microsoft.com/office/powerpoint/2010/main" val="22715717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a:solidFill>
                  <a:srgbClr val="000000"/>
                </a:solidFill>
                <a:effectLst/>
                <a:latin typeface="-webkit-standard"/>
              </a:rPr>
              <a:t>異国船打払令は</a:t>
            </a:r>
            <a:r>
              <a:rPr lang="en-US" altLang="ja-JP" b="0" i="0" u="none" strike="noStrike" dirty="0">
                <a:solidFill>
                  <a:srgbClr val="000000"/>
                </a:solidFill>
                <a:effectLst/>
                <a:latin typeface="-webkit-standard"/>
              </a:rPr>
              <a:t>1825</a:t>
            </a:r>
            <a:r>
              <a:rPr lang="ja-JP" altLang="en-US" b="0" i="0" u="none" strike="noStrike">
                <a:solidFill>
                  <a:srgbClr val="000000"/>
                </a:solidFill>
                <a:effectLst/>
                <a:latin typeface="-webkit-standard"/>
              </a:rPr>
              <a:t>年に幕府が発布した政策で、外国船が日本に接近した際には無条件で追い払うことを命じた。文書には当時の公文書の形式が色濃く反映されている。</a:t>
            </a:r>
            <a:endParaRPr kumimoji="1" lang="ja-JP" altLang="en-US"/>
          </a:p>
        </p:txBody>
      </p:sp>
      <p:sp>
        <p:nvSpPr>
          <p:cNvPr id="4" name="スライド番号プレースホルダー 3"/>
          <p:cNvSpPr>
            <a:spLocks noGrp="1"/>
          </p:cNvSpPr>
          <p:nvPr>
            <p:ph type="sldNum" sz="quarter" idx="5"/>
          </p:nvPr>
        </p:nvSpPr>
        <p:spPr/>
        <p:txBody>
          <a:bodyPr/>
          <a:lstStyle/>
          <a:p>
            <a:fld id="{9DAD2C14-0CCE-924E-B5D0-946E6F449D71}" type="slidenum">
              <a:rPr kumimoji="1" lang="ja-JP" altLang="en-US" smtClean="0"/>
              <a:t>2</a:t>
            </a:fld>
            <a:endParaRPr kumimoji="1" lang="ja-JP" altLang="en-US"/>
          </a:p>
        </p:txBody>
      </p:sp>
    </p:spTree>
    <p:extLst>
      <p:ext uri="{BB962C8B-B14F-4D97-AF65-F5344CB8AC3E}">
        <p14:creationId xmlns:p14="http://schemas.microsoft.com/office/powerpoint/2010/main" val="402644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a:solidFill>
                  <a:srgbClr val="000000"/>
                </a:solidFill>
                <a:effectLst/>
                <a:latin typeface="-webkit-standard"/>
              </a:rPr>
              <a:t>この浮世絵は、異国船が接近した際の幕府の対応を描いている。武士たちが海岸線で異国船に対して砲撃を行う様子が描かれている。</a:t>
            </a:r>
            <a:endParaRPr kumimoji="1" lang="ja-JP" altLang="en-US"/>
          </a:p>
        </p:txBody>
      </p:sp>
      <p:sp>
        <p:nvSpPr>
          <p:cNvPr id="4" name="スライド番号プレースホルダー 3"/>
          <p:cNvSpPr>
            <a:spLocks noGrp="1"/>
          </p:cNvSpPr>
          <p:nvPr>
            <p:ph type="sldNum" sz="quarter" idx="5"/>
          </p:nvPr>
        </p:nvSpPr>
        <p:spPr/>
        <p:txBody>
          <a:bodyPr/>
          <a:lstStyle/>
          <a:p>
            <a:fld id="{9DAD2C14-0CCE-924E-B5D0-946E6F449D71}" type="slidenum">
              <a:rPr kumimoji="1" lang="ja-JP" altLang="en-US" smtClean="0"/>
              <a:t>3</a:t>
            </a:fld>
            <a:endParaRPr kumimoji="1" lang="ja-JP" altLang="en-US"/>
          </a:p>
        </p:txBody>
      </p:sp>
    </p:spTree>
    <p:extLst>
      <p:ext uri="{BB962C8B-B14F-4D97-AF65-F5344CB8AC3E}">
        <p14:creationId xmlns:p14="http://schemas.microsoft.com/office/powerpoint/2010/main" val="162760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a:solidFill>
                  <a:srgbClr val="000000"/>
                </a:solidFill>
                <a:effectLst/>
                <a:latin typeface="-webkit-standard"/>
              </a:rPr>
              <a:t>日本側の防衛体制を示す図。幕府は異国船の接近に備えて、海岸線に砲台や見張り台を設置していたが、これらの体制はどれほど効果的だったのかが問われる。</a:t>
            </a:r>
            <a:endParaRPr kumimoji="1" lang="ja-JP" altLang="en-US"/>
          </a:p>
        </p:txBody>
      </p:sp>
      <p:sp>
        <p:nvSpPr>
          <p:cNvPr id="4" name="スライド番号プレースホルダー 3"/>
          <p:cNvSpPr>
            <a:spLocks noGrp="1"/>
          </p:cNvSpPr>
          <p:nvPr>
            <p:ph type="sldNum" sz="quarter" idx="5"/>
          </p:nvPr>
        </p:nvSpPr>
        <p:spPr/>
        <p:txBody>
          <a:bodyPr/>
          <a:lstStyle/>
          <a:p>
            <a:fld id="{9DAD2C14-0CCE-924E-B5D0-946E6F449D71}" type="slidenum">
              <a:rPr kumimoji="1" lang="ja-JP" altLang="en-US" smtClean="0"/>
              <a:t>4</a:t>
            </a:fld>
            <a:endParaRPr kumimoji="1" lang="ja-JP" altLang="en-US"/>
          </a:p>
        </p:txBody>
      </p:sp>
    </p:spTree>
    <p:extLst>
      <p:ext uri="{BB962C8B-B14F-4D97-AF65-F5344CB8AC3E}">
        <p14:creationId xmlns:p14="http://schemas.microsoft.com/office/powerpoint/2010/main" val="47183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a:solidFill>
                  <a:srgbClr val="000000"/>
                </a:solidFill>
                <a:effectLst/>
                <a:latin typeface="-webkit-standard"/>
              </a:rPr>
              <a:t>異国船の姿を視覚的に捉えることで、当時の日本と外国の技術力の差を理解する。これらの異国船は日本にとって大きな脅威であり、鎖国政策を揺るがす要因となった。</a:t>
            </a:r>
            <a:endParaRPr kumimoji="1" lang="ja-JP" altLang="en-US"/>
          </a:p>
        </p:txBody>
      </p:sp>
      <p:sp>
        <p:nvSpPr>
          <p:cNvPr id="4" name="スライド番号プレースホルダー 3"/>
          <p:cNvSpPr>
            <a:spLocks noGrp="1"/>
          </p:cNvSpPr>
          <p:nvPr>
            <p:ph type="sldNum" sz="quarter" idx="5"/>
          </p:nvPr>
        </p:nvSpPr>
        <p:spPr/>
        <p:txBody>
          <a:bodyPr/>
          <a:lstStyle/>
          <a:p>
            <a:fld id="{9DAD2C14-0CCE-924E-B5D0-946E6F449D71}" type="slidenum">
              <a:rPr kumimoji="1" lang="ja-JP" altLang="en-US" smtClean="0"/>
              <a:t>5</a:t>
            </a:fld>
            <a:endParaRPr kumimoji="1" lang="ja-JP" altLang="en-US"/>
          </a:p>
        </p:txBody>
      </p:sp>
    </p:spTree>
    <p:extLst>
      <p:ext uri="{BB962C8B-B14F-4D97-AF65-F5344CB8AC3E}">
        <p14:creationId xmlns:p14="http://schemas.microsoft.com/office/powerpoint/2010/main" val="157596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208237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181840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397150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335554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168977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77380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83355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241261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49203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378042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A5867B-6712-C344-8D00-445753FF5726}" type="datetimeFigureOut">
              <a:rPr kumimoji="1" lang="ja-JP" altLang="en-US" smtClean="0"/>
              <a:t>2024/8/24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52275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A5867B-6712-C344-8D00-445753FF5726}" type="datetimeFigureOut">
              <a:rPr kumimoji="1" lang="ja-JP" altLang="en-US" smtClean="0"/>
              <a:t>2024/8/24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72CA6A-EA9B-9D40-A364-A88CC53E661C}" type="slidenum">
              <a:rPr kumimoji="1" lang="ja-JP" altLang="en-US" smtClean="0"/>
              <a:t>‹#›</a:t>
            </a:fld>
            <a:endParaRPr kumimoji="1" lang="ja-JP" altLang="en-US"/>
          </a:p>
        </p:txBody>
      </p:sp>
    </p:spTree>
    <p:extLst>
      <p:ext uri="{BB962C8B-B14F-4D97-AF65-F5344CB8AC3E}">
        <p14:creationId xmlns:p14="http://schemas.microsoft.com/office/powerpoint/2010/main" val="1405576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F752B-5EDC-1B81-D0D4-59528B4F0EFB}"/>
              </a:ext>
            </a:extLst>
          </p:cNvPr>
          <p:cNvSpPr>
            <a:spLocks noGrp="1"/>
          </p:cNvSpPr>
          <p:nvPr>
            <p:ph type="ctrTitle"/>
          </p:nvPr>
        </p:nvSpPr>
        <p:spPr/>
        <p:txBody>
          <a:bodyPr/>
          <a:lstStyle/>
          <a:p>
            <a:r>
              <a:rPr kumimoji="1" lang="ja-JP" altLang="en-US"/>
              <a:t>異国船打払令に関する資料集</a:t>
            </a:r>
          </a:p>
        </p:txBody>
      </p:sp>
      <p:sp>
        <p:nvSpPr>
          <p:cNvPr id="3" name="字幕 2">
            <a:extLst>
              <a:ext uri="{FF2B5EF4-FFF2-40B4-BE49-F238E27FC236}">
                <a16:creationId xmlns:a16="http://schemas.microsoft.com/office/drawing/2014/main" id="{38AF1E53-8CAC-3887-1BB4-164B46BBB79B}"/>
              </a:ext>
            </a:extLst>
          </p:cNvPr>
          <p:cNvSpPr>
            <a:spLocks noGrp="1"/>
          </p:cNvSpPr>
          <p:nvPr>
            <p:ph type="subTitle" idx="1"/>
          </p:nvPr>
        </p:nvSpPr>
        <p:spPr/>
        <p:txBody>
          <a:bodyPr/>
          <a:lstStyle/>
          <a:p>
            <a:r>
              <a:rPr kumimoji="1" lang="ja-JP" altLang="en-US"/>
              <a:t>江戸時代の外交と鎖国政策</a:t>
            </a:r>
          </a:p>
        </p:txBody>
      </p:sp>
    </p:spTree>
    <p:extLst>
      <p:ext uri="{BB962C8B-B14F-4D97-AF65-F5344CB8AC3E}">
        <p14:creationId xmlns:p14="http://schemas.microsoft.com/office/powerpoint/2010/main" val="324914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72976"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コンテンツ プレースホルダー 4" descr="テキスト が含まれている画像&#10;&#10;自動的に生成された説明">
            <a:extLst>
              <a:ext uri="{FF2B5EF4-FFF2-40B4-BE49-F238E27FC236}">
                <a16:creationId xmlns:a16="http://schemas.microsoft.com/office/drawing/2014/main" id="{BBB2505D-84A8-D6EA-5013-3558163347D8}"/>
              </a:ext>
            </a:extLst>
          </p:cNvPr>
          <p:cNvPicPr>
            <a:picLocks noGrp="1" noChangeAspect="1"/>
          </p:cNvPicPr>
          <p:nvPr>
            <p:ph idx="1"/>
          </p:nvPr>
        </p:nvPicPr>
        <p:blipFill>
          <a:blip r:embed="rId3"/>
          <a:srcRect l="657" r="7025" b="2"/>
          <a:stretch/>
        </p:blipFill>
        <p:spPr>
          <a:xfrm>
            <a:off x="2368807" y="10"/>
            <a:ext cx="7537193"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タイトル 1">
            <a:extLst>
              <a:ext uri="{FF2B5EF4-FFF2-40B4-BE49-F238E27FC236}">
                <a16:creationId xmlns:a16="http://schemas.microsoft.com/office/drawing/2014/main" id="{60C6B37F-713C-2C69-6050-A61EE6A6DD39}"/>
              </a:ext>
            </a:extLst>
          </p:cNvPr>
          <p:cNvSpPr>
            <a:spLocks noGrp="1"/>
          </p:cNvSpPr>
          <p:nvPr>
            <p:ph type="title"/>
          </p:nvPr>
        </p:nvSpPr>
        <p:spPr>
          <a:xfrm>
            <a:off x="110065" y="3597447"/>
            <a:ext cx="3471335" cy="2640247"/>
          </a:xfrm>
        </p:spPr>
        <p:txBody>
          <a:bodyPr vert="horz" lIns="91440" tIns="45720" rIns="91440" bIns="45720" rtlCol="0" anchor="b">
            <a:normAutofit/>
          </a:bodyPr>
          <a:lstStyle/>
          <a:p>
            <a:r>
              <a:rPr kumimoji="1" lang="ja-JP" altLang="en-US" sz="4000" b="1">
                <a:solidFill>
                  <a:schemeClr val="tx1">
                    <a:lumMod val="85000"/>
                    <a:lumOff val="15000"/>
                  </a:schemeClr>
                </a:solidFill>
              </a:rPr>
              <a:t>異国船打払令</a:t>
            </a:r>
          </a:p>
        </p:txBody>
      </p:sp>
    </p:spTree>
    <p:extLst>
      <p:ext uri="{BB962C8B-B14F-4D97-AF65-F5344CB8AC3E}">
        <p14:creationId xmlns:p14="http://schemas.microsoft.com/office/powerpoint/2010/main" val="1613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コンテンツ プレースホルダー 4" descr="水, 座る, テーブル, 食品 が含まれている画像&#10;&#10;自動的に生成された説明">
            <a:extLst>
              <a:ext uri="{FF2B5EF4-FFF2-40B4-BE49-F238E27FC236}">
                <a16:creationId xmlns:a16="http://schemas.microsoft.com/office/drawing/2014/main" id="{93A2AA19-234C-970E-2C14-D006957026CB}"/>
              </a:ext>
            </a:extLst>
          </p:cNvPr>
          <p:cNvPicPr>
            <a:picLocks noGrp="1" noChangeAspect="1"/>
          </p:cNvPicPr>
          <p:nvPr>
            <p:ph idx="1"/>
          </p:nvPr>
        </p:nvPicPr>
        <p:blipFill>
          <a:blip r:embed="rId3"/>
          <a:srcRect l="13694" r="2" b="2"/>
          <a:stretch/>
        </p:blipFill>
        <p:spPr>
          <a:xfrm>
            <a:off x="20" y="10"/>
            <a:ext cx="9905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906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6D648CA-7687-BADD-06A3-01ADE84CEEF8}"/>
              </a:ext>
            </a:extLst>
          </p:cNvPr>
          <p:cNvSpPr>
            <a:spLocks noGrp="1"/>
          </p:cNvSpPr>
          <p:nvPr>
            <p:ph type="title"/>
          </p:nvPr>
        </p:nvSpPr>
        <p:spPr>
          <a:xfrm>
            <a:off x="425648" y="5317240"/>
            <a:ext cx="9108877" cy="744836"/>
          </a:xfrm>
        </p:spPr>
        <p:txBody>
          <a:bodyPr vert="horz" lIns="91440" tIns="45720" rIns="91440" bIns="45720" rtlCol="0" anchor="ctr">
            <a:normAutofit/>
          </a:bodyPr>
          <a:lstStyle/>
          <a:p>
            <a:pPr algn="ctr"/>
            <a:r>
              <a:rPr kumimoji="1" lang="ja-JP" altLang="en-US" sz="3200">
                <a:solidFill>
                  <a:schemeClr val="tx1">
                    <a:lumMod val="85000"/>
                    <a:lumOff val="15000"/>
                  </a:schemeClr>
                </a:solidFill>
              </a:rPr>
              <a:t>モリソン号事件</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14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コンテンツ プレースホルダー 4" descr="ダイアグラム&#10;&#10;自動的に生成された説明">
            <a:extLst>
              <a:ext uri="{FF2B5EF4-FFF2-40B4-BE49-F238E27FC236}">
                <a16:creationId xmlns:a16="http://schemas.microsoft.com/office/drawing/2014/main" id="{588854FF-F264-2336-BE4D-8B7B20C3FB47}"/>
              </a:ext>
            </a:extLst>
          </p:cNvPr>
          <p:cNvPicPr>
            <a:picLocks noGrp="1" noChangeAspect="1"/>
          </p:cNvPicPr>
          <p:nvPr>
            <p:ph idx="1"/>
          </p:nvPr>
        </p:nvPicPr>
        <p:blipFill>
          <a:blip r:embed="rId3"/>
          <a:srcRect r="1902"/>
          <a:stretch/>
        </p:blipFill>
        <p:spPr>
          <a:xfrm>
            <a:off x="20" y="10"/>
            <a:ext cx="9905980" cy="6857990"/>
          </a:xfrm>
          <a:prstGeom prst="rect">
            <a:avLst/>
          </a:prstGeom>
        </p:spPr>
      </p:pic>
      <p:sp>
        <p:nvSpPr>
          <p:cNvPr id="16"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906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D7FE3EE-E1B6-631F-44FB-449402B78ADD}"/>
              </a:ext>
            </a:extLst>
          </p:cNvPr>
          <p:cNvSpPr>
            <a:spLocks noGrp="1"/>
          </p:cNvSpPr>
          <p:nvPr>
            <p:ph type="title"/>
          </p:nvPr>
        </p:nvSpPr>
        <p:spPr>
          <a:xfrm>
            <a:off x="425648" y="425950"/>
            <a:ext cx="9108877" cy="744836"/>
          </a:xfrm>
        </p:spPr>
        <p:txBody>
          <a:bodyPr vert="horz" lIns="91440" tIns="45720" rIns="91440" bIns="45720" rtlCol="0" anchor="ctr">
            <a:normAutofit/>
          </a:bodyPr>
          <a:lstStyle/>
          <a:p>
            <a:pPr algn="ctr"/>
            <a:r>
              <a:rPr lang="ja-JP" altLang="en-US" sz="3200" b="0" i="0" u="none" strike="noStrike">
                <a:solidFill>
                  <a:schemeClr val="tx1">
                    <a:lumMod val="85000"/>
                    <a:lumOff val="15000"/>
                  </a:schemeClr>
                </a:solidFill>
                <a:effectLst/>
              </a:rPr>
              <a:t>異国船に対する日本の防衛体制</a:t>
            </a:r>
            <a:endParaRPr kumimoji="1" lang="en-US" altLang="ja-JP" sz="3200">
              <a:solidFill>
                <a:schemeClr val="tx1">
                  <a:lumMod val="85000"/>
                  <a:lumOff val="15000"/>
                </a:schemeClr>
              </a:solidFill>
            </a:endParaRPr>
          </a:p>
        </p:txBody>
      </p:sp>
      <p:cxnSp>
        <p:nvCxnSpPr>
          <p:cNvPr id="17"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74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コンテンツ プレースホルダー 4" descr="テキスト, 古い, 本, 写真 が含まれている画像&#10;&#10;自動的に生成された説明">
            <a:extLst>
              <a:ext uri="{FF2B5EF4-FFF2-40B4-BE49-F238E27FC236}">
                <a16:creationId xmlns:a16="http://schemas.microsoft.com/office/drawing/2014/main" id="{D5321722-BE22-0270-775E-C4725EFFD0A6}"/>
              </a:ext>
            </a:extLst>
          </p:cNvPr>
          <p:cNvPicPr>
            <a:picLocks noGrp="1" noChangeAspect="1"/>
          </p:cNvPicPr>
          <p:nvPr>
            <p:ph idx="1"/>
          </p:nvPr>
        </p:nvPicPr>
        <p:blipFill>
          <a:blip r:embed="rId3"/>
          <a:srcRect t="7384"/>
          <a:stretch/>
        </p:blipFill>
        <p:spPr>
          <a:xfrm>
            <a:off x="20" y="10"/>
            <a:ext cx="9905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906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7534ADA-1507-5356-1BE7-C9658F911789}"/>
              </a:ext>
            </a:extLst>
          </p:cNvPr>
          <p:cNvSpPr>
            <a:spLocks noGrp="1"/>
          </p:cNvSpPr>
          <p:nvPr>
            <p:ph type="title"/>
          </p:nvPr>
        </p:nvSpPr>
        <p:spPr>
          <a:xfrm>
            <a:off x="425648" y="425950"/>
            <a:ext cx="9108877" cy="744836"/>
          </a:xfrm>
        </p:spPr>
        <p:txBody>
          <a:bodyPr vert="horz" lIns="91440" tIns="45720" rIns="91440" bIns="45720" rtlCol="0" anchor="ctr">
            <a:normAutofit/>
          </a:bodyPr>
          <a:lstStyle/>
          <a:p>
            <a:pPr algn="ctr"/>
            <a:r>
              <a:rPr lang="ja-JP" altLang="en-US" sz="3200" b="0" i="0" u="none" strike="noStrike">
                <a:solidFill>
                  <a:schemeClr val="tx1">
                    <a:lumMod val="85000"/>
                    <a:lumOff val="15000"/>
                  </a:schemeClr>
                </a:solidFill>
                <a:effectLst/>
              </a:rPr>
              <a:t>異国船の技術力</a:t>
            </a:r>
            <a:endParaRPr kumimoji="1" lang="en-US" altLang="ja-JP" sz="320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0266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195</Words>
  <Application>Microsoft Macintosh PowerPoint</Application>
  <PresentationFormat>A4 210 x 297 mm</PresentationFormat>
  <Paragraphs>14</Paragraphs>
  <Slides>5</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-webkit-standard</vt:lpstr>
      <vt:lpstr>游ゴシック</vt:lpstr>
      <vt:lpstr>Aptos</vt:lpstr>
      <vt:lpstr>Aptos Display</vt:lpstr>
      <vt:lpstr>Arial</vt:lpstr>
      <vt:lpstr>Office テーマ</vt:lpstr>
      <vt:lpstr>異国船打払令に関する資料集</vt:lpstr>
      <vt:lpstr>異国船打払令</vt:lpstr>
      <vt:lpstr>モリソン号事件</vt:lpstr>
      <vt:lpstr>異国船に対する日本の防衛体制</vt:lpstr>
      <vt:lpstr>異国船の技術力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Tomohisa Takamatsu</dc:creator>
  <cp:lastModifiedBy>Tomohisa Takamatsu</cp:lastModifiedBy>
  <cp:revision>1</cp:revision>
  <dcterms:created xsi:type="dcterms:W3CDTF">2024-08-23T22:48:51Z</dcterms:created>
  <dcterms:modified xsi:type="dcterms:W3CDTF">2024-08-23T23:14:15Z</dcterms:modified>
</cp:coreProperties>
</file>