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49"/>
    <p:restoredTop sz="94720"/>
  </p:normalViewPr>
  <p:slideViewPr>
    <p:cSldViewPr snapToGrid="0" snapToObjects="1">
      <p:cViewPr varScale="1">
        <p:scale>
          <a:sx n="138" d="100"/>
          <a:sy n="138" d="100"/>
        </p:scale>
        <p:origin x="200" y="1768"/>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8/24/24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8/24/24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8/24/24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8/24/24</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3600" dirty="0" err="1"/>
              <a:t>幕府役人グループ用シナリオカード</a:t>
            </a:r>
            <a:endParaRPr sz="3600" dirty="0"/>
          </a:p>
        </p:txBody>
      </p:sp>
      <p:sp>
        <p:nvSpPr>
          <p:cNvPr id="3" name="Content Placeholder 2"/>
          <p:cNvSpPr>
            <a:spLocks noGrp="1"/>
          </p:cNvSpPr>
          <p:nvPr>
            <p:ph idx="1"/>
          </p:nvPr>
        </p:nvSpPr>
        <p:spPr/>
        <p:txBody>
          <a:bodyPr>
            <a:noAutofit/>
          </a:bodyPr>
          <a:lstStyle/>
          <a:p>
            <a:endParaRPr sz="1400" dirty="0"/>
          </a:p>
          <a:p>
            <a:r>
              <a:rPr sz="1400" dirty="0" err="1"/>
              <a:t>シナリオ</a:t>
            </a:r>
            <a:r>
              <a:rPr sz="1400" dirty="0"/>
              <a:t>: </a:t>
            </a:r>
            <a:r>
              <a:rPr sz="1400" dirty="0" err="1"/>
              <a:t>異国船が日本に接近中</a:t>
            </a:r>
            <a:endParaRPr sz="1400" dirty="0"/>
          </a:p>
          <a:p>
            <a:endParaRPr sz="1400" dirty="0"/>
          </a:p>
          <a:p>
            <a:r>
              <a:rPr sz="1400" dirty="0"/>
              <a:t>あなたたちは江戸幕府の役人です。幕府は、日本が外国からの影響を受けないように、厳格な鎖国政策を実施しています。1825年、幕府は「異国船打払令」を発令し、外国の船が日本に近づいた場合、無条件で打ち払うことを命じました。</a:t>
            </a:r>
          </a:p>
          <a:p>
            <a:endParaRPr sz="1400" dirty="0"/>
          </a:p>
          <a:p>
            <a:r>
              <a:rPr sz="1400" dirty="0" err="1"/>
              <a:t>あなたたちの任務</a:t>
            </a:r>
            <a:r>
              <a:rPr sz="1400" dirty="0"/>
              <a:t>:</a:t>
            </a:r>
          </a:p>
          <a:p>
            <a:r>
              <a:rPr sz="1400" dirty="0"/>
              <a:t>- </a:t>
            </a:r>
            <a:r>
              <a:rPr sz="1400" dirty="0" err="1"/>
              <a:t>異国船が日本の海岸に接近し、食料と水を求めているとの報告を受けました</a:t>
            </a:r>
            <a:r>
              <a:rPr sz="1400" dirty="0"/>
              <a:t>。</a:t>
            </a:r>
          </a:p>
          <a:p>
            <a:r>
              <a:rPr sz="1400" dirty="0"/>
              <a:t>- </a:t>
            </a:r>
            <a:r>
              <a:rPr sz="1400" dirty="0" err="1"/>
              <a:t>幕府の方針に従い、異国船にどのように対応するかを決定してください</a:t>
            </a:r>
            <a:r>
              <a:rPr sz="1400" dirty="0"/>
              <a:t>。</a:t>
            </a:r>
          </a:p>
          <a:p>
            <a:r>
              <a:rPr sz="1400" dirty="0"/>
              <a:t>- </a:t>
            </a:r>
            <a:r>
              <a:rPr sz="1400" dirty="0" err="1"/>
              <a:t>幕府は異国船に対して強硬な姿勢を取るべきだという立場です。しかし、現場の状況を考慮し、最善の対応を考えてください</a:t>
            </a:r>
            <a:r>
              <a:rPr sz="1400" dirty="0"/>
              <a:t>。</a:t>
            </a:r>
          </a:p>
          <a:p>
            <a:endParaRPr sz="1400" dirty="0"/>
          </a:p>
          <a:p>
            <a:r>
              <a:rPr sz="1400" dirty="0" err="1"/>
              <a:t>考慮すべき点</a:t>
            </a:r>
            <a:r>
              <a:rPr sz="1400" dirty="0"/>
              <a:t>:</a:t>
            </a:r>
          </a:p>
          <a:p>
            <a:r>
              <a:rPr sz="1400" dirty="0"/>
              <a:t>- </a:t>
            </a:r>
            <a:r>
              <a:rPr sz="1400" dirty="0" err="1"/>
              <a:t>異国船が求めている物資を提供するべきか、または強硬に追い返すべきか</a:t>
            </a:r>
            <a:r>
              <a:rPr sz="1400" dirty="0"/>
              <a:t>。</a:t>
            </a:r>
          </a:p>
          <a:p>
            <a:r>
              <a:rPr sz="1400" dirty="0"/>
              <a:t>- </a:t>
            </a:r>
            <a:r>
              <a:rPr sz="1400" dirty="0" err="1"/>
              <a:t>異国船を打ち払う場合、どのような手段を取るか</a:t>
            </a:r>
            <a:r>
              <a:rPr sz="1400" dirty="0"/>
              <a:t>。</a:t>
            </a:r>
          </a:p>
          <a:p>
            <a:r>
              <a:rPr sz="1400" dirty="0"/>
              <a:t>- </a:t>
            </a:r>
            <a:r>
              <a:rPr sz="1400" dirty="0" err="1"/>
              <a:t>異国船との交渉が失敗した場合、どのような結果が予想されるか</a:t>
            </a:r>
            <a:r>
              <a:rPr sz="1400" dirty="0"/>
              <a:t>。</a:t>
            </a:r>
          </a:p>
          <a:p>
            <a:endParaRP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3600" dirty="0" err="1"/>
              <a:t>異国船の乗組員グループ用シナリオカード</a:t>
            </a:r>
            <a:endParaRPr sz="3600" dirty="0"/>
          </a:p>
        </p:txBody>
      </p:sp>
      <p:sp>
        <p:nvSpPr>
          <p:cNvPr id="3" name="Content Placeholder 2"/>
          <p:cNvSpPr>
            <a:spLocks noGrp="1"/>
          </p:cNvSpPr>
          <p:nvPr>
            <p:ph idx="1"/>
          </p:nvPr>
        </p:nvSpPr>
        <p:spPr/>
        <p:txBody>
          <a:bodyPr>
            <a:normAutofit/>
          </a:bodyPr>
          <a:lstStyle/>
          <a:p>
            <a:endParaRPr sz="1200" dirty="0"/>
          </a:p>
          <a:p>
            <a:r>
              <a:rPr sz="1200" dirty="0" err="1"/>
              <a:t>シナリオ</a:t>
            </a:r>
            <a:r>
              <a:rPr sz="1200" dirty="0"/>
              <a:t>: </a:t>
            </a:r>
            <a:r>
              <a:rPr sz="1200" dirty="0" err="1"/>
              <a:t>日本に寄港を求める異国船</a:t>
            </a:r>
            <a:endParaRPr sz="1200" dirty="0"/>
          </a:p>
          <a:p>
            <a:endParaRPr sz="1200" dirty="0"/>
          </a:p>
          <a:p>
            <a:r>
              <a:rPr sz="1200" dirty="0"/>
              <a:t>あなたたちは、長い航海の末に日本にたどり着いた外国船の乗組員です。航海中に食料と水が不足し、また船が損傷してしまったため、修理が必要です。</a:t>
            </a:r>
          </a:p>
          <a:p>
            <a:endParaRPr sz="1200" dirty="0"/>
          </a:p>
          <a:p>
            <a:r>
              <a:rPr sz="1200" dirty="0" err="1"/>
              <a:t>あなたたちの任務</a:t>
            </a:r>
            <a:r>
              <a:rPr sz="1200" dirty="0"/>
              <a:t>:</a:t>
            </a:r>
          </a:p>
          <a:p>
            <a:r>
              <a:rPr sz="1200" dirty="0"/>
              <a:t>- </a:t>
            </a:r>
            <a:r>
              <a:rPr sz="1200" dirty="0" err="1"/>
              <a:t>日本の海岸に接近し、幕府の役人に食料と水、そして船の修理を求めます</a:t>
            </a:r>
            <a:r>
              <a:rPr sz="1200" dirty="0"/>
              <a:t>。</a:t>
            </a:r>
          </a:p>
          <a:p>
            <a:r>
              <a:rPr sz="1200" dirty="0"/>
              <a:t>- </a:t>
            </a:r>
            <a:r>
              <a:rPr sz="1200" dirty="0" err="1"/>
              <a:t>幕府の役人たちは外国人に対して非常に厳しい態度を取ることが予想されますが、何とかして交渉を成功させるよう努力してください</a:t>
            </a:r>
            <a:r>
              <a:rPr sz="1200" dirty="0"/>
              <a:t>。</a:t>
            </a:r>
          </a:p>
          <a:p>
            <a:endParaRPr sz="1200" dirty="0"/>
          </a:p>
          <a:p>
            <a:r>
              <a:rPr sz="1200" dirty="0" err="1"/>
              <a:t>考慮すべき点</a:t>
            </a:r>
            <a:r>
              <a:rPr sz="1200" dirty="0"/>
              <a:t>:</a:t>
            </a:r>
          </a:p>
          <a:p>
            <a:r>
              <a:rPr sz="1200" dirty="0"/>
              <a:t>- </a:t>
            </a:r>
            <a:r>
              <a:rPr sz="1200" dirty="0" err="1"/>
              <a:t>交渉を成功させるために、どのような言葉や態度を用いるべきか</a:t>
            </a:r>
            <a:r>
              <a:rPr sz="1200" dirty="0"/>
              <a:t>。</a:t>
            </a:r>
          </a:p>
          <a:p>
            <a:r>
              <a:rPr sz="1200" dirty="0"/>
              <a:t>- </a:t>
            </a:r>
            <a:r>
              <a:rPr sz="1200" dirty="0" err="1"/>
              <a:t>幕府役人に対して、自分たちが無害であることをどのように伝えるか</a:t>
            </a:r>
            <a:r>
              <a:rPr sz="1200" dirty="0"/>
              <a:t>。</a:t>
            </a:r>
          </a:p>
          <a:p>
            <a:r>
              <a:rPr sz="1200" dirty="0"/>
              <a:t>- </a:t>
            </a:r>
            <a:r>
              <a:rPr sz="1200" dirty="0" err="1"/>
              <a:t>もし交渉がうまくいかなかった場合、どのような行動を取るべきか</a:t>
            </a:r>
            <a:r>
              <a:rPr sz="1200" dirty="0"/>
              <a:t>。</a:t>
            </a:r>
          </a:p>
          <a:p>
            <a:endParaRPr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幕府役人グループ用補足情報</a:t>
            </a:r>
          </a:p>
        </p:txBody>
      </p:sp>
      <p:sp>
        <p:nvSpPr>
          <p:cNvPr id="3" name="Content Placeholder 2"/>
          <p:cNvSpPr>
            <a:spLocks noGrp="1"/>
          </p:cNvSpPr>
          <p:nvPr>
            <p:ph idx="1"/>
          </p:nvPr>
        </p:nvSpPr>
        <p:spPr>
          <a:xfrm>
            <a:off x="412174" y="1276933"/>
            <a:ext cx="9267536" cy="4525963"/>
          </a:xfrm>
        </p:spPr>
        <p:txBody>
          <a:bodyPr>
            <a:noAutofit/>
          </a:bodyPr>
          <a:lstStyle/>
          <a:p>
            <a:endParaRPr sz="1400" dirty="0"/>
          </a:p>
          <a:p>
            <a:pPr marL="0" indent="0">
              <a:buNone/>
            </a:pPr>
            <a:r>
              <a:rPr sz="1800" dirty="0" err="1"/>
              <a:t>江戸幕府の鎖国政策</a:t>
            </a:r>
            <a:endParaRPr sz="1800" dirty="0"/>
          </a:p>
          <a:p>
            <a:r>
              <a:rPr sz="1400" dirty="0"/>
              <a:t>江戸幕府は、17世紀初頭から「鎖国政策」を実施し、外国との交流を厳しく制限してきました。これは、日本の独立性を保ち、キリスト教の広まりや外国からの干渉を防ぐための政策でした。</a:t>
            </a:r>
          </a:p>
          <a:p>
            <a:r>
              <a:rPr sz="1400" dirty="0" err="1"/>
              <a:t>外国との貿易は、長崎の出島でのオランダと中国に限定され、それ以外の国との接触は原則として禁止されていました</a:t>
            </a:r>
            <a:r>
              <a:rPr sz="1400" dirty="0"/>
              <a:t>。</a:t>
            </a:r>
          </a:p>
          <a:p>
            <a:endParaRPr sz="1400" dirty="0"/>
          </a:p>
          <a:p>
            <a:pPr marL="0" indent="0">
              <a:buNone/>
            </a:pPr>
            <a:r>
              <a:rPr sz="1800" dirty="0" err="1"/>
              <a:t>異国船打払令の背景</a:t>
            </a:r>
            <a:endParaRPr sz="1800" dirty="0"/>
          </a:p>
          <a:p>
            <a:r>
              <a:rPr sz="1400" dirty="0"/>
              <a:t>1825年、幕府は「異国船打払令」を発布しました。この法令は、日本近海に接近する全ての外国船に対して、無条件で追い払うことを命じるものでした。これは、ロシアやイギリスなど、ヨーロッパの国々が頻繁に日本近海に現れ始めたことに対する対応策として導入されました。</a:t>
            </a:r>
          </a:p>
          <a:p>
            <a:r>
              <a:rPr sz="1400" dirty="0" err="1"/>
              <a:t>幕府は異国船を撃退することで、日本の独立を守り、外国勢力が日本に影響を与えることを防ごうとしました</a:t>
            </a:r>
            <a:r>
              <a:rPr sz="1400" dirty="0"/>
              <a:t>。</a:t>
            </a:r>
          </a:p>
          <a:p>
            <a:endParaRPr sz="1400" dirty="0"/>
          </a:p>
          <a:p>
            <a:pPr marL="0" indent="0">
              <a:buNone/>
            </a:pPr>
            <a:r>
              <a:rPr sz="1800" dirty="0" err="1"/>
              <a:t>交渉にあたってのヒント</a:t>
            </a:r>
            <a:endParaRPr sz="1800" dirty="0"/>
          </a:p>
          <a:p>
            <a:r>
              <a:rPr sz="1400" dirty="0" err="1"/>
              <a:t>強硬な立場</a:t>
            </a:r>
            <a:r>
              <a:rPr sz="1400" dirty="0"/>
              <a:t>: 幕府は外国船を追い払うという明確な方針を持っていますが、現場の役人としての立場で、異国船がどのような影響を日本にもたらすかを考慮し、柔軟に対応するかどうかを決めてください。</a:t>
            </a:r>
          </a:p>
          <a:p>
            <a:r>
              <a:rPr sz="1400" dirty="0" err="1"/>
              <a:t>幕府への報告義務</a:t>
            </a:r>
            <a:r>
              <a:rPr sz="1400" dirty="0"/>
              <a:t>: </a:t>
            </a:r>
            <a:r>
              <a:rPr sz="1400" dirty="0" err="1"/>
              <a:t>もし異国船との交渉が必要と判断した場合、その理由を明確にし、幕府に報告する責任があることを意識してください</a:t>
            </a:r>
            <a:r>
              <a:rPr sz="1400" dirty="0"/>
              <a:t>。</a:t>
            </a:r>
          </a:p>
          <a:p>
            <a:r>
              <a:rPr sz="1400" dirty="0" err="1"/>
              <a:t>治安の維持</a:t>
            </a:r>
            <a:r>
              <a:rPr sz="1400" dirty="0"/>
              <a:t>: </a:t>
            </a:r>
            <a:r>
              <a:rPr sz="1400" dirty="0" err="1"/>
              <a:t>異国船が接近した場合、地域の治安が乱れることを防ぐための措置を考える必要があります</a:t>
            </a:r>
            <a:r>
              <a:rPr sz="1400" dirty="0"/>
              <a:t>。</a:t>
            </a:r>
          </a:p>
          <a:p>
            <a:endParaRP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06217"/>
            <a:ext cx="8915400" cy="1143000"/>
          </a:xfrm>
        </p:spPr>
        <p:txBody>
          <a:bodyPr>
            <a:normAutofit fontScale="90000"/>
          </a:bodyPr>
          <a:lstStyle/>
          <a:p>
            <a:r>
              <a:rPr dirty="0" err="1"/>
              <a:t>異国船の乗組員グループ用補足情報</a:t>
            </a:r>
            <a:endParaRPr dirty="0"/>
          </a:p>
        </p:txBody>
      </p:sp>
      <p:sp>
        <p:nvSpPr>
          <p:cNvPr id="3" name="Content Placeholder 2"/>
          <p:cNvSpPr>
            <a:spLocks noGrp="1"/>
          </p:cNvSpPr>
          <p:nvPr>
            <p:ph idx="1"/>
          </p:nvPr>
        </p:nvSpPr>
        <p:spPr>
          <a:xfrm>
            <a:off x="495300" y="1166018"/>
            <a:ext cx="8915400" cy="4525963"/>
          </a:xfrm>
        </p:spPr>
        <p:txBody>
          <a:bodyPr>
            <a:noAutofit/>
          </a:bodyPr>
          <a:lstStyle/>
          <a:p>
            <a:endParaRPr sz="1400" dirty="0"/>
          </a:p>
          <a:p>
            <a:pPr marL="0" indent="0">
              <a:buNone/>
            </a:pPr>
            <a:r>
              <a:rPr sz="1800" dirty="0" err="1"/>
              <a:t>異国船の乗組員たちの状況</a:t>
            </a:r>
            <a:endParaRPr sz="1800" dirty="0"/>
          </a:p>
          <a:p>
            <a:r>
              <a:rPr sz="1400" dirty="0"/>
              <a:t>あなたたちはイギリス船の乗組員です。航海の目的は、日本近海での貿易の機会を探ることです。しかし、航海中に悪天候に遭遇し、船が損傷してしまいました。</a:t>
            </a:r>
          </a:p>
          <a:p>
            <a:r>
              <a:rPr sz="1400" dirty="0" err="1"/>
              <a:t>航海の目的</a:t>
            </a:r>
            <a:r>
              <a:rPr sz="1400" dirty="0"/>
              <a:t>: イギリスは、日本との貿易を望んでおり、あなたたちはその任務を帯びています。日本に寄港して、補給を行い、さらに修理をすることが目的です。</a:t>
            </a:r>
          </a:p>
          <a:p>
            <a:r>
              <a:rPr sz="1400" dirty="0" err="1"/>
              <a:t>困難な状況</a:t>
            </a:r>
            <a:r>
              <a:rPr sz="1400" dirty="0"/>
              <a:t>: </a:t>
            </a:r>
            <a:r>
              <a:rPr sz="1400" dirty="0" err="1"/>
              <a:t>食料と水が不足しており、船の修理も急務です。このままでは航海を続けることができません</a:t>
            </a:r>
            <a:r>
              <a:rPr sz="1400" dirty="0"/>
              <a:t>。</a:t>
            </a:r>
          </a:p>
          <a:p>
            <a:endParaRPr sz="1400" dirty="0"/>
          </a:p>
          <a:p>
            <a:pPr marL="0" indent="0">
              <a:buNone/>
            </a:pPr>
            <a:r>
              <a:rPr sz="1800" dirty="0" err="1"/>
              <a:t>交渉にあたってのヒント</a:t>
            </a:r>
            <a:endParaRPr sz="1800" dirty="0"/>
          </a:p>
          <a:p>
            <a:r>
              <a:rPr sz="1400" dirty="0"/>
              <a:t>- </a:t>
            </a:r>
            <a:r>
              <a:rPr sz="1400" dirty="0" err="1"/>
              <a:t>友好的な態度</a:t>
            </a:r>
            <a:r>
              <a:rPr sz="1400" dirty="0"/>
              <a:t>: 幕府役人に対して友好的かつ非脅威的な態度を取ることが重要です。武器を見せない、攻撃的な行動を取らないなど、相手に安心感を与えるよう努めてください。</a:t>
            </a:r>
          </a:p>
          <a:p>
            <a:r>
              <a:rPr sz="1400" dirty="0"/>
              <a:t>- </a:t>
            </a:r>
            <a:r>
              <a:rPr sz="1400" dirty="0" err="1"/>
              <a:t>交渉の切り札</a:t>
            </a:r>
            <a:r>
              <a:rPr sz="1400" dirty="0"/>
              <a:t>: もし交渉が難航した場合、相手に与える利益（例えば、情報の提供や物資の交換）を提案してみてください。また、船の修理を行うための技術的な支援ができることを示すのも有効です。</a:t>
            </a:r>
          </a:p>
          <a:p>
            <a:r>
              <a:rPr sz="1400" dirty="0"/>
              <a:t>- </a:t>
            </a:r>
            <a:r>
              <a:rPr sz="1400" dirty="0" err="1"/>
              <a:t>時間のプレッシャ</a:t>
            </a:r>
            <a:r>
              <a:rPr sz="1400" dirty="0"/>
              <a:t>ー: 食料や水が不足しているため、交渉が長引くと自分たちの命が危険にさらされます。この状況をうまく説明し、幕府役人に緊急性を理解させることが鍵です。</a:t>
            </a:r>
          </a:p>
          <a:p>
            <a:endParaRPr sz="1400" dirty="0"/>
          </a:p>
          <a:p>
            <a:pPr marL="0" indent="0">
              <a:buNone/>
            </a:pPr>
            <a:r>
              <a:rPr sz="1800" dirty="0" err="1"/>
              <a:t>異国船の背景情報</a:t>
            </a:r>
            <a:endParaRPr sz="1800" dirty="0"/>
          </a:p>
          <a:p>
            <a:r>
              <a:rPr sz="1400" dirty="0" err="1"/>
              <a:t>イギリスの航海</a:t>
            </a:r>
            <a:r>
              <a:rPr sz="1400" dirty="0"/>
              <a:t>: 19世紀初頭、イギリスはアジア諸国との貿易を活発に行っていました。イギリスの東インド会社はアジアでの貿易を独占しており、日本もその対象国の一つとして関心を持たれていました。</a:t>
            </a:r>
          </a:p>
          <a:p>
            <a:r>
              <a:rPr sz="1400" dirty="0" err="1"/>
              <a:t>航路の重要性</a:t>
            </a:r>
            <a:r>
              <a:rPr sz="1400" dirty="0"/>
              <a:t>: 日本は太平洋の重要な航路上に位置しており、長期航海の途中での補給地として重要でした。日本での補給は、次の貿易地点へ向かうためにも必要不可欠でした。</a:t>
            </a:r>
          </a:p>
          <a:p>
            <a:endParaRPr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TotalTime>
  <Words>301</Words>
  <Application>Microsoft Macintosh PowerPoint</Application>
  <PresentationFormat>A4 210 x 297 mm</PresentationFormat>
  <Paragraphs>58</Paragraphs>
  <Slides>4</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Arial</vt:lpstr>
      <vt:lpstr>Calibri</vt:lpstr>
      <vt:lpstr>Office Theme</vt:lpstr>
      <vt:lpstr>幕府役人グループ用シナリオカード</vt:lpstr>
      <vt:lpstr>異国船の乗組員グループ用シナリオカード</vt:lpstr>
      <vt:lpstr>幕府役人グループ用補足情報</vt:lpstr>
      <vt:lpstr>異国船の乗組員グループ用補足情報</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Tomohisa Takamatsu</cp:lastModifiedBy>
  <cp:revision>2</cp:revision>
  <dcterms:created xsi:type="dcterms:W3CDTF">2013-01-27T09:14:16Z</dcterms:created>
  <dcterms:modified xsi:type="dcterms:W3CDTF">2024-08-23T22:26:56Z</dcterms:modified>
  <cp:category/>
</cp:coreProperties>
</file>